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  <p:sldMasterId id="2147483697" r:id="rId12"/>
  </p:sldMasterIdLst>
  <p:notesMasterIdLst>
    <p:notesMasterId r:id="rId57"/>
  </p:notesMasterIdLst>
  <p:sldIdLst>
    <p:sldId id="438" r:id="rId13"/>
    <p:sldId id="391" r:id="rId14"/>
    <p:sldId id="387" r:id="rId15"/>
    <p:sldId id="388" r:id="rId16"/>
    <p:sldId id="392" r:id="rId17"/>
    <p:sldId id="393" r:id="rId18"/>
    <p:sldId id="394" r:id="rId19"/>
    <p:sldId id="396" r:id="rId20"/>
    <p:sldId id="424" r:id="rId21"/>
    <p:sldId id="425" r:id="rId22"/>
    <p:sldId id="398" r:id="rId23"/>
    <p:sldId id="351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27" r:id="rId34"/>
    <p:sldId id="409" r:id="rId35"/>
    <p:sldId id="410" r:id="rId36"/>
    <p:sldId id="411" r:id="rId37"/>
    <p:sldId id="412" r:id="rId38"/>
    <p:sldId id="415" r:id="rId39"/>
    <p:sldId id="416" r:id="rId40"/>
    <p:sldId id="417" r:id="rId41"/>
    <p:sldId id="408" r:id="rId42"/>
    <p:sldId id="418" r:id="rId43"/>
    <p:sldId id="419" r:id="rId44"/>
    <p:sldId id="428" r:id="rId45"/>
    <p:sldId id="420" r:id="rId46"/>
    <p:sldId id="429" r:id="rId47"/>
    <p:sldId id="430" r:id="rId48"/>
    <p:sldId id="421" r:id="rId49"/>
    <p:sldId id="436" r:id="rId50"/>
    <p:sldId id="422" r:id="rId51"/>
    <p:sldId id="423" r:id="rId52"/>
    <p:sldId id="431" r:id="rId53"/>
    <p:sldId id="432" r:id="rId54"/>
    <p:sldId id="435" r:id="rId55"/>
    <p:sldId id="43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Robert Clasper" initials="RC" lastIdx="5" clrIdx="1">
    <p:extLst>
      <p:ext uri="{19B8F6BF-5375-455C-9EA6-DF929625EA0E}">
        <p15:presenceInfo xmlns:p15="http://schemas.microsoft.com/office/powerpoint/2012/main" userId="S-1-5-21-942080174-1405750785-8694687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B15"/>
    <a:srgbClr val="EFD6D3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01/06/2022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1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3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2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9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5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9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8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7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5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77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9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4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67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5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9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0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9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2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A363-69A2-4EEA-80E8-D6C777A13D7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354AA-535B-4B97-A46A-D400A635DD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D9A21F-05A0-413F-82FD-40363D4784D7}"/>
              </a:ext>
            </a:extLst>
          </p:cNvPr>
          <p:cNvSpPr/>
          <p:nvPr userDrawn="1"/>
        </p:nvSpPr>
        <p:spPr>
          <a:xfrm>
            <a:off x="0" y="6133160"/>
            <a:ext cx="9144000" cy="722710"/>
          </a:xfrm>
          <a:prstGeom prst="rect">
            <a:avLst/>
          </a:prstGeom>
          <a:solidFill>
            <a:srgbClr val="EFD6D3"/>
          </a:solidFill>
          <a:ln>
            <a:solidFill>
              <a:srgbClr val="EFD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15E98-CDC5-49BA-BE2B-1995E38CA3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91058" y="5831188"/>
            <a:ext cx="651667" cy="6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A87B46-9BE3-1C4F-A1B8-788C7773E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rgbClr val="F1D5D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026" name="Picture 2" descr="Rose Clip Art - Cartoon Beauty And The Beast Rose, HD Png Download - kindpng">
            <a:extLst>
              <a:ext uri="{FF2B5EF4-FFF2-40B4-BE49-F238E27FC236}">
                <a16:creationId xmlns:a16="http://schemas.microsoft.com/office/drawing/2014/main" id="{EF1F6075-4564-4F40-A938-2A18F709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9882">
            <a:off x="2103817" y="-924861"/>
            <a:ext cx="10382846" cy="109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D65289C-229A-F540-B54C-97431C6917C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5559" y="210110"/>
            <a:ext cx="802268" cy="86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53121C-F83D-2A42-81E5-90AF368620AF}"/>
              </a:ext>
            </a:extLst>
          </p:cNvPr>
          <p:cNvSpPr txBox="1"/>
          <p:nvPr userDrawn="1"/>
        </p:nvSpPr>
        <p:spPr>
          <a:xfrm>
            <a:off x="1317289" y="79647"/>
            <a:ext cx="7670433" cy="660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92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1B15"/>
                </a:solidFill>
                <a:ea typeface="KBDUNKTANK" panose="02000603000000000000" pitchFamily="2" charset="0"/>
              </a:rPr>
              <a:t>GCSE pre-examination workshop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F10-E872-0347-B45F-66B6F13F08D0}"/>
              </a:ext>
            </a:extLst>
          </p:cNvPr>
          <p:cNvSpPr txBox="1"/>
          <p:nvPr userDrawn="1"/>
        </p:nvSpPr>
        <p:spPr>
          <a:xfrm>
            <a:off x="1236428" y="617569"/>
            <a:ext cx="3375668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15" dirty="0"/>
              <a:t>Edexcel Foundation paper 3</a:t>
            </a:r>
          </a:p>
        </p:txBody>
      </p:sp>
    </p:spTree>
    <p:extLst>
      <p:ext uri="{BB962C8B-B14F-4D97-AF65-F5344CB8AC3E}">
        <p14:creationId xmlns:p14="http://schemas.microsoft.com/office/powerpoint/2010/main" val="15663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627AD6-5E06-AB44-A005-F697763B07D4}"/>
              </a:ext>
            </a:extLst>
          </p:cNvPr>
          <p:cNvSpPr/>
          <p:nvPr/>
        </p:nvSpPr>
        <p:spPr>
          <a:xfrm>
            <a:off x="517186" y="1419445"/>
            <a:ext cx="8109630" cy="48303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23D110-A308-DD4E-9BBF-8779DEC2B504}"/>
                  </a:ext>
                </a:extLst>
              </p:cNvPr>
              <p:cNvSpPr txBox="1"/>
              <p:nvPr/>
            </p:nvSpPr>
            <p:spPr>
              <a:xfrm>
                <a:off x="517185" y="1419445"/>
                <a:ext cx="8109630" cy="420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22041"/>
                <a:endParaRPr lang="en-GB" sz="1108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422041"/>
                <a:r>
                  <a:rPr lang="en-GB" sz="3692" dirty="0">
                    <a:solidFill>
                      <a:srgbClr val="941B15"/>
                    </a:solidFill>
                    <a:latin typeface="Calibri" panose="020F0502020204030204"/>
                  </a:rPr>
                  <a:t>While you are waiting…</a:t>
                </a:r>
              </a:p>
              <a:p>
                <a:pPr algn="ctr" defTabSz="422041"/>
                <a:endParaRPr lang="en-GB" sz="1108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 algn="ctr" defTabSz="422041"/>
                <a:r>
                  <a:rPr lang="en-GB" sz="2215" dirty="0">
                    <a:solidFill>
                      <a:prstClr val="black"/>
                    </a:solidFill>
                  </a:rPr>
                  <a:t>Check your calculator!</a:t>
                </a:r>
              </a:p>
              <a:p>
                <a:pPr defTabSz="422041"/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Find the square root of 943</a:t>
                </a: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15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5676</a:t>
                </a: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lvl="0" defTabSz="422041"/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Work out </a:t>
                </a:r>
                <a14:m>
                  <m:oMath xmlns:m="http://schemas.openxmlformats.org/officeDocument/2006/math">
                    <m:r>
                      <a:rPr lang="en-US" sz="2215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−6−3</m:t>
                    </m:r>
                    <m:r>
                      <a:rPr lang="en-US" sz="2215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×−7</m:t>
                    </m:r>
                  </m:oMath>
                </a14:m>
                <a:endParaRPr lang="en-GB" sz="2215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23D110-A308-DD4E-9BBF-8779DEC2B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5" y="1419445"/>
                <a:ext cx="8109630" cy="4208524"/>
              </a:xfrm>
              <a:prstGeom prst="rect">
                <a:avLst/>
              </a:prstGeom>
              <a:blipFill>
                <a:blip r:embed="rId2"/>
                <a:stretch>
                  <a:fillRect l="-902" b="-2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819556-E944-49F4-A315-930C30DBA3F1}"/>
              </a:ext>
            </a:extLst>
          </p:cNvPr>
          <p:cNvSpPr txBox="1"/>
          <p:nvPr/>
        </p:nvSpPr>
        <p:spPr>
          <a:xfrm>
            <a:off x="5025102" y="2996464"/>
            <a:ext cx="117371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215" dirty="0">
                <a:solidFill>
                  <a:srgbClr val="941B15"/>
                </a:solidFill>
                <a:latin typeface="Calibri" panose="020F0502020204030204"/>
              </a:rPr>
              <a:t>30.708…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DE90E-B5BF-4C73-A24E-6091DC95E8D2}"/>
              </a:ext>
            </a:extLst>
          </p:cNvPr>
          <p:cNvSpPr txBox="1"/>
          <p:nvPr/>
        </p:nvSpPr>
        <p:spPr>
          <a:xfrm>
            <a:off x="5073226" y="4018834"/>
            <a:ext cx="7617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US" sz="2215" dirty="0">
                <a:solidFill>
                  <a:srgbClr val="941B15"/>
                </a:solidFill>
                <a:latin typeface="Calibri" panose="020F0502020204030204"/>
              </a:rPr>
              <a:t>3612</a:t>
            </a:r>
            <a:endParaRPr lang="en-GB" sz="2215" dirty="0">
              <a:solidFill>
                <a:srgbClr val="941B15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68A0-2CB4-4EF7-ADFF-AFF6C74F7196}"/>
              </a:ext>
            </a:extLst>
          </p:cNvPr>
          <p:cNvSpPr txBox="1"/>
          <p:nvPr/>
        </p:nvSpPr>
        <p:spPr>
          <a:xfrm>
            <a:off x="5073226" y="5221957"/>
            <a:ext cx="47320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215" dirty="0">
                <a:solidFill>
                  <a:srgbClr val="941B15"/>
                </a:solidFill>
                <a:latin typeface="Calibri" panose="020F0502020204030204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194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425410"/>
            <a:ext cx="3736779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Number: Rounding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573" y="892740"/>
            <a:ext cx="749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Write 8165.4738 correct to two significant figures.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2034859" y="1580076"/>
            <a:ext cx="626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8200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9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667513" y="747373"/>
                <a:ext cx="8120352" cy="3998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Use your calculator to work out 	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0.62×19.4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5.1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a) Write down all the figures on your calculator display.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b) Write your answer to part (a) correct to two decimal places.</a:t>
                </a:r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747373"/>
                <a:ext cx="8120352" cy="3998531"/>
              </a:xfrm>
              <a:prstGeom prst="rect">
                <a:avLst/>
              </a:prstGeom>
              <a:blipFill>
                <a:blip r:embed="rId3"/>
                <a:stretch>
                  <a:fillRect l="-1577" t="-1524" r="-2177" b="-3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1" y="6425410"/>
            <a:ext cx="397735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Calculator use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2854894" y="3033988"/>
            <a:ext cx="626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5.326087922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2854894" y="4223328"/>
            <a:ext cx="626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5.33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6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Simplify the expressions shown on the cards.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18">
                <a:extLst>
                  <a:ext uri="{FF2B5EF4-FFF2-40B4-BE49-F238E27FC236}">
                    <a16:creationId xmlns:a16="http://schemas.microsoft.com/office/drawing/2014/main" id="{7B44A8CA-588A-4CB7-83D8-7890FFD38E96}"/>
                  </a:ext>
                </a:extLst>
              </p:cNvPr>
              <p:cNvSpPr/>
              <p:nvPr/>
            </p:nvSpPr>
            <p:spPr>
              <a:xfrm>
                <a:off x="1119108" y="1231171"/>
                <a:ext cx="1692984" cy="5084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ounded Rectangle 18">
                <a:extLst>
                  <a:ext uri="{FF2B5EF4-FFF2-40B4-BE49-F238E27FC236}">
                    <a16:creationId xmlns:a16="http://schemas.microsoft.com/office/drawing/2014/main" id="{7B44A8CA-588A-4CB7-83D8-7890FFD38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08" y="1231171"/>
                <a:ext cx="1692984" cy="508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7758297B-15DA-4DFB-B231-B903F68E0CA4}"/>
                  </a:ext>
                </a:extLst>
              </p:cNvPr>
              <p:cNvSpPr/>
              <p:nvPr/>
            </p:nvSpPr>
            <p:spPr>
              <a:xfrm>
                <a:off x="3651453" y="1231171"/>
                <a:ext cx="1692984" cy="5084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7758297B-15DA-4DFB-B231-B903F68E0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53" y="1231171"/>
                <a:ext cx="1692984" cy="508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18">
                <a:extLst>
                  <a:ext uri="{FF2B5EF4-FFF2-40B4-BE49-F238E27FC236}">
                    <a16:creationId xmlns:a16="http://schemas.microsoft.com/office/drawing/2014/main" id="{209592CF-A2C5-4E53-A232-8F91E531D93D}"/>
                  </a:ext>
                </a:extLst>
              </p:cNvPr>
              <p:cNvSpPr/>
              <p:nvPr/>
            </p:nvSpPr>
            <p:spPr>
              <a:xfrm>
                <a:off x="6183798" y="1223302"/>
                <a:ext cx="1692984" cy="5084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ounded Rectangle 18">
                <a:extLst>
                  <a:ext uri="{FF2B5EF4-FFF2-40B4-BE49-F238E27FC236}">
                    <a16:creationId xmlns:a16="http://schemas.microsoft.com/office/drawing/2014/main" id="{209592CF-A2C5-4E53-A232-8F91E531D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98" y="1223302"/>
                <a:ext cx="1692984" cy="508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70" y="6425410"/>
            <a:ext cx="3810544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Simplification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2344B-40D0-471C-895C-98B4B93A48A5}"/>
                  </a:ext>
                </a:extLst>
              </p:cNvPr>
              <p:cNvSpPr txBox="1"/>
              <p:nvPr/>
            </p:nvSpPr>
            <p:spPr>
              <a:xfrm>
                <a:off x="1515780" y="1793840"/>
                <a:ext cx="674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2344B-40D0-471C-895C-98B4B93A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0" y="1793840"/>
                <a:ext cx="6744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ED16F0-2E09-448F-9859-4A6399566FBF}"/>
                  </a:ext>
                </a:extLst>
              </p:cNvPr>
              <p:cNvSpPr txBox="1"/>
              <p:nvPr/>
            </p:nvSpPr>
            <p:spPr>
              <a:xfrm>
                <a:off x="4069360" y="1793840"/>
                <a:ext cx="674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ED16F0-2E09-448F-9859-4A639956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60" y="1793840"/>
                <a:ext cx="67448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15EC0-8B03-4B4B-8209-40C1BF14D7B9}"/>
                  </a:ext>
                </a:extLst>
              </p:cNvPr>
              <p:cNvSpPr txBox="1"/>
              <p:nvPr/>
            </p:nvSpPr>
            <p:spPr>
              <a:xfrm>
                <a:off x="6622940" y="1793840"/>
                <a:ext cx="475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15EC0-8B03-4B4B-8209-40C1BF14D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40" y="1793840"/>
                <a:ext cx="47570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1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Expand and simplify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+2(7−2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954107"/>
              </a:xfrm>
              <a:prstGeom prst="rect">
                <a:avLst/>
              </a:prstGeom>
              <a:blipFill>
                <a:blip r:embed="rId3"/>
                <a:stretch>
                  <a:fillRect l="-1678"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11928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3849047" y="1511500"/>
                <a:ext cx="1483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29+</m:t>
                    </m:r>
                    <m:r>
                      <a:rPr lang="en-US" sz="280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7" y="1511500"/>
                <a:ext cx="1483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7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517796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Factorise fully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  <a:blipFill>
                <a:blip r:embed="rId3"/>
                <a:stretch>
                  <a:fillRect l="-167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2881467" y="1445711"/>
                <a:ext cx="2462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sz="2800" dirty="0">
                  <a:solidFill>
                    <a:srgbClr val="941B15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67" y="1445711"/>
                <a:ext cx="24629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54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5" y="1899969"/>
                <a:ext cx="58321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2800" b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5" y="1899969"/>
                <a:ext cx="5832128" cy="954107"/>
              </a:xfrm>
              <a:prstGeom prst="rect">
                <a:avLst/>
              </a:prstGeom>
              <a:blipFill>
                <a:blip r:embed="rId3"/>
                <a:stretch>
                  <a:fillRect l="-2090"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4836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Substitute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-1818441" y="935316"/>
                <a:ext cx="7265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=10−3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8441" y="935316"/>
                <a:ext cx="72654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500192" y="1899969"/>
                <a:ext cx="17424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92" y="1899969"/>
                <a:ext cx="17424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38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111644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Change subject of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606746"/>
                <a:ext cx="7472085" cy="1996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subject of each formula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606746"/>
                <a:ext cx="7472085" cy="1996957"/>
              </a:xfrm>
              <a:prstGeom prst="rect">
                <a:avLst/>
              </a:prstGeom>
              <a:blipFill>
                <a:blip r:embed="rId3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001498" y="1605224"/>
                <a:ext cx="1987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98" y="1605224"/>
                <a:ext cx="19874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8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99185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A sandwich costs £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and a chocolate bar costs £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.</a:t>
                </a: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Write an expression for the total cost of buying five sandwiches and three chocolate bars.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991850" cy="1815882"/>
              </a:xfrm>
              <a:prstGeom prst="rect">
                <a:avLst/>
              </a:prstGeom>
              <a:blipFill>
                <a:blip r:embed="rId3"/>
                <a:stretch>
                  <a:fillRect l="-1526" t="-3020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419652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Forming 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0434" y="1845425"/>
                <a:ext cx="1440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4" y="1845425"/>
                <a:ext cx="14402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5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612344"/>
                <a:ext cx="726540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Solve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612344"/>
                <a:ext cx="7265407" cy="1384995"/>
              </a:xfrm>
              <a:prstGeom prst="rect">
                <a:avLst/>
              </a:prstGeom>
              <a:blipFill>
                <a:blip r:embed="rId3"/>
                <a:stretch>
                  <a:fillRect l="-1678"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297429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2045515" y="1304841"/>
                <a:ext cx="14869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15" y="1304841"/>
                <a:ext cx="14869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1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358579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Form 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612344"/>
                <a:ext cx="726540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Tommy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years old.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D</a:t>
                </a:r>
                <a:r>
                  <a:rPr lang="en-GB" sz="2800" dirty="0" err="1">
                    <a:latin typeface="Calibri" panose="020F0502020204030204" pitchFamily="34" charset="0"/>
                  </a:rPr>
                  <a:t>exter</a:t>
                </a:r>
                <a:r>
                  <a:rPr lang="en-GB" sz="2800" dirty="0">
                    <a:latin typeface="Calibri" panose="020F0502020204030204" pitchFamily="34" charset="0"/>
                  </a:rPr>
                  <a:t> is twice as old as Tommy.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Whitney is 5 years younger than Dexter.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The sum of their ages is 35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Form an equation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612344"/>
                <a:ext cx="7265407" cy="2246769"/>
              </a:xfrm>
              <a:prstGeom prst="rect">
                <a:avLst/>
              </a:prstGeom>
              <a:blipFill>
                <a:blip r:embed="rId3"/>
                <a:stretch>
                  <a:fillRect l="-1678" t="-2439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83284" y="2415785"/>
                <a:ext cx="1872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dirty="0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−5=35</m:t>
                      </m:r>
                    </m:oMath>
                  </m:oMathPara>
                </a14:m>
                <a:endParaRPr lang="en-GB" sz="24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84" y="2415785"/>
                <a:ext cx="187230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1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AD0AA546-CC82-47B8-A66B-95629E5D3237}"/>
              </a:ext>
            </a:extLst>
          </p:cNvPr>
          <p:cNvSpPr/>
          <p:nvPr/>
        </p:nvSpPr>
        <p:spPr>
          <a:xfrm>
            <a:off x="166470" y="6425410"/>
            <a:ext cx="2971299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Four Operations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747373"/>
            <a:ext cx="7525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How much change would you get from £10 if you buy six chocolate bars for 89p each and a drink for £1.75?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CE751-A9A0-4B10-A197-DFCA686DA15C}"/>
              </a:ext>
            </a:extLst>
          </p:cNvPr>
          <p:cNvSpPr txBox="1"/>
          <p:nvPr/>
        </p:nvSpPr>
        <p:spPr>
          <a:xfrm>
            <a:off x="4572000" y="1699158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US" sz="2800" dirty="0">
                <a:solidFill>
                  <a:srgbClr val="941B15"/>
                </a:solidFill>
                <a:latin typeface="Calibri" panose="020F0502020204030204"/>
              </a:rPr>
              <a:t>£2.91</a:t>
            </a:r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07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Here are the first 4 terms of a sequence.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Linear sequence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4650" y="1254034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4		11		18		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3" y="2577782"/>
            <a:ext cx="72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Find the 10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 term of the sequence.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8709" y="257778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5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54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Write 195 minutes in hours.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1EE00-4DCD-4751-8EE5-3FC8F398C74D}"/>
              </a:ext>
            </a:extLst>
          </p:cNvPr>
          <p:cNvSpPr txBox="1"/>
          <p:nvPr/>
        </p:nvSpPr>
        <p:spPr>
          <a:xfrm>
            <a:off x="3156247" y="1578259"/>
            <a:ext cx="2743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2800" dirty="0">
                <a:solidFill>
                  <a:srgbClr val="941B15"/>
                </a:solidFill>
                <a:latin typeface="Calibri" panose="020F0502020204030204"/>
              </a:rPr>
              <a:t>3.25 hours</a:t>
            </a: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540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Mo runs at 5 metres per second.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What is Mo’s speed in kilometres per hour? 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Convert compound units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5981982" y="1863785"/>
            <a:ext cx="176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18 km/h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1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Scale Drawing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098" y="1227909"/>
            <a:ext cx="8261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map is drawn to a scale of 1: 50 000 </a:t>
            </a:r>
          </a:p>
          <a:p>
            <a:r>
              <a:rPr lang="en-US" sz="2800" dirty="0"/>
              <a:t>The distance between two points on the map is 8 cm. Work out the real distance between the two points. Give your answer in kilometres.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734232" y="2547592"/>
            <a:ext cx="282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8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Express 45% as a simplified fraction.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Percentage to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98516" y="1261816"/>
                <a:ext cx="513282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941B15"/>
                    </a:solidFill>
                  </a:rPr>
                  <a:t> </a:t>
                </a:r>
              </a:p>
              <a:p>
                <a:endParaRPr lang="en-GB" sz="24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16" y="1261816"/>
                <a:ext cx="513282" cy="986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80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6289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There are 20 bags of crisps in a packet. 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6 are cheese, 3 are beef the rest are plain.</a:t>
            </a: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What percentage of the crisps are plain?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482013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One quantity as a percentage of another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2678617"/>
            <a:ext cx="72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55%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3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A pair of shoes costs £45. 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The price is decreased by 15% in a sale. 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What is the price of the shoes in the sale?</a:t>
            </a:r>
          </a:p>
        </p:txBody>
      </p:sp>
      <p:sp>
        <p:nvSpPr>
          <p:cNvPr id="58" name="Rounded Rectangle 18">
            <a:extLst>
              <a:ext uri="{FF2B5EF4-FFF2-40B4-BE49-F238E27FC236}">
                <a16:creationId xmlns:a16="http://schemas.microsoft.com/office/drawing/2014/main" id="{0A4E1FB0-00E8-4365-9E64-1DD4143F6DE6}"/>
              </a:ext>
            </a:extLst>
          </p:cNvPr>
          <p:cNvSpPr/>
          <p:nvPr/>
        </p:nvSpPr>
        <p:spPr>
          <a:xfrm>
            <a:off x="166468" y="6425410"/>
            <a:ext cx="5203817" cy="43259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Percentage decrease &amp; Reverse percentage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214730" y="1566835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£38.25</a:t>
            </a:r>
          </a:p>
        </p:txBody>
      </p:sp>
      <p:sp>
        <p:nvSpPr>
          <p:cNvPr id="2" name="Rectangle 1"/>
          <p:cNvSpPr/>
          <p:nvPr/>
        </p:nvSpPr>
        <p:spPr>
          <a:xfrm>
            <a:off x="798284" y="3091099"/>
            <a:ext cx="7402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Another pair of shoes cost £34 in the sale.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How much did the shoes cost before the sale?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298444" y="4045206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£40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92199" y="626405"/>
            <a:ext cx="7265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Dexter and Ron share £40. 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Dexter gets £25.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Find the ratio of the amount Dexter has to the amount Ron has, giving your answer in its simplest form.</a:t>
            </a:r>
            <a:endParaRPr lang="en-GB" sz="2800" baseline="30000" dirty="0">
              <a:solidFill>
                <a:srgbClr val="941B15"/>
              </a:solidFill>
            </a:endParaRPr>
          </a:p>
          <a:p>
            <a:pPr lvl="0"/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587107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Write as a ratio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788200" y="2915031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5 :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720509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1 : n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92199" y="626405"/>
                <a:ext cx="726540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/>
                  <a:t>On a school trip, there are 12 teachers and 105 students.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Write the ratio of </a:t>
                </a:r>
                <a:r>
                  <a:rPr lang="en-GB" sz="2800" dirty="0"/>
                  <a:t>teachers to students in the form 1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b="1" dirty="0">
                    <a:latin typeface="Calibri" panose="020F0502020204030204" pitchFamily="34" charset="0"/>
                  </a:rPr>
                  <a:t>.</a:t>
                </a: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9" y="626405"/>
                <a:ext cx="7265407" cy="2246769"/>
              </a:xfrm>
              <a:prstGeom prst="rect">
                <a:avLst/>
              </a:prstGeom>
              <a:blipFill>
                <a:blip r:embed="rId3"/>
                <a:stretch>
                  <a:fillRect l="-1763" t="-2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3101008" y="2429072"/>
            <a:ext cx="3755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1 : 8.75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Alex needs 300 g of flour to make 12 pancakes. How much flour does she need to use to make 20 pancakes?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720509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Direct proportion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5701655" y="1469067"/>
            <a:ext cx="401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500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5F9F5F3-CB33-44FB-8EFF-B6CAD4C82700}"/>
              </a:ext>
            </a:extLst>
          </p:cNvPr>
          <p:cNvSpPr/>
          <p:nvPr/>
        </p:nvSpPr>
        <p:spPr>
          <a:xfrm>
            <a:off x="166470" y="6425410"/>
            <a:ext cx="395459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Negative Number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820CF-E7A6-415A-95A4-1F26A1942D64}"/>
              </a:ext>
            </a:extLst>
          </p:cNvPr>
          <p:cNvSpPr/>
          <p:nvPr/>
        </p:nvSpPr>
        <p:spPr>
          <a:xfrm>
            <a:off x="8300599" y="2238568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528198" y="2023125"/>
            <a:ext cx="8019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Put one number from the list in each box to give the greatest possible answer.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92810" y="3297858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33744" y="3297857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4678" y="3297858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9876" y="363418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76" y="3634182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5936" y="3634182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36" y="3634182"/>
                <a:ext cx="5838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43766" y="1054799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66" y="1054799"/>
                <a:ext cx="7328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31416" y="106085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16" y="1060854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7613" y="1065492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13" y="1065492"/>
                <a:ext cx="7328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04807" y="364405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07" y="3644051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0956" y="364405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56" y="3644051"/>
                <a:ext cx="7328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01890" y="364405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90" y="3644051"/>
                <a:ext cx="7328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72066" y="3644051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66" y="3644051"/>
                <a:ext cx="8326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57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67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Rosie cycles 24 miles in 3 hours.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She then travels a further 18 miles in 2 hours.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What is her average speed for the whole journey?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Compound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B5713-4325-4B09-89F3-FCED4FB7D955}"/>
              </a:ext>
            </a:extLst>
          </p:cNvPr>
          <p:cNvSpPr txBox="1"/>
          <p:nvPr/>
        </p:nvSpPr>
        <p:spPr>
          <a:xfrm>
            <a:off x="757514" y="1978202"/>
            <a:ext cx="274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US" sz="2800" dirty="0">
                <a:solidFill>
                  <a:srgbClr val="941B15"/>
                </a:solidFill>
                <a:latin typeface="Calibri" panose="020F0502020204030204"/>
              </a:rPr>
              <a:t>8.4 mph</a:t>
            </a:r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3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Triangle properties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061104" y="2261193"/>
            <a:ext cx="1930399" cy="166413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299" y="548677"/>
                <a:ext cx="73942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Two equilateral triangles are arranged to make the quadrilateral ABCD. </a:t>
                </a:r>
              </a:p>
              <a:p>
                <a:r>
                  <a:rPr lang="en-GB" sz="2800" dirty="0"/>
                  <a:t>Find the size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800" dirty="0"/>
                  <a:t>DAB.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9" y="548677"/>
                <a:ext cx="7394268" cy="1384995"/>
              </a:xfrm>
              <a:prstGeom prst="rect">
                <a:avLst/>
              </a:prstGeom>
              <a:blipFill>
                <a:blip r:embed="rId3"/>
                <a:stretch>
                  <a:fillRect l="-1731" t="-396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/>
          <p:cNvSpPr/>
          <p:nvPr/>
        </p:nvSpPr>
        <p:spPr>
          <a:xfrm rot="3598192">
            <a:off x="2272332" y="1841215"/>
            <a:ext cx="1930399" cy="166413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68163" y="1837325"/>
            <a:ext cx="3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8342" y="1818427"/>
            <a:ext cx="3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9318" y="3921316"/>
            <a:ext cx="3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057" y="3667695"/>
            <a:ext cx="3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6322" y="3006911"/>
            <a:ext cx="135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120</a:t>
            </a:r>
            <a:r>
              <a:rPr lang="en-GB" sz="2800" baseline="30000" dirty="0">
                <a:solidFill>
                  <a:srgbClr val="941B15"/>
                </a:solidFill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Quadrilaterals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299" y="548677"/>
                <a:ext cx="73942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</a:t>
                </a:r>
                <a:r>
                  <a:rPr lang="en-GB" sz="2400" dirty="0"/>
                  <a:t>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BC and CD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DA</a:t>
                </a:r>
              </a:p>
              <a:p>
                <a:r>
                  <a:rPr lang="en-US" sz="2400" dirty="0"/>
                  <a:t>W</a:t>
                </a:r>
                <a:r>
                  <a:rPr lang="en-GB" sz="2400" dirty="0"/>
                  <a:t>hat is the mathematical name of shape ABCD?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9" y="548677"/>
                <a:ext cx="7394268" cy="830997"/>
              </a:xfrm>
              <a:prstGeom prst="rect">
                <a:avLst/>
              </a:prstGeom>
              <a:blipFill>
                <a:blip r:embed="rId3"/>
                <a:stretch>
                  <a:fillRect l="-1319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amond 7"/>
          <p:cNvSpPr/>
          <p:nvPr/>
        </p:nvSpPr>
        <p:spPr>
          <a:xfrm rot="14499056">
            <a:off x="3505907" y="1484144"/>
            <a:ext cx="1881051" cy="2880179"/>
          </a:xfrm>
          <a:custGeom>
            <a:avLst/>
            <a:gdLst>
              <a:gd name="connsiteX0" fmla="*/ 0 w 1881051"/>
              <a:gd name="connsiteY0" fmla="*/ 979715 h 1959429"/>
              <a:gd name="connsiteX1" fmla="*/ 940526 w 1881051"/>
              <a:gd name="connsiteY1" fmla="*/ 0 h 1959429"/>
              <a:gd name="connsiteX2" fmla="*/ 1881051 w 1881051"/>
              <a:gd name="connsiteY2" fmla="*/ 979715 h 1959429"/>
              <a:gd name="connsiteX3" fmla="*/ 940526 w 1881051"/>
              <a:gd name="connsiteY3" fmla="*/ 1959429 h 1959429"/>
              <a:gd name="connsiteX4" fmla="*/ 0 w 1881051"/>
              <a:gd name="connsiteY4" fmla="*/ 979715 h 1959429"/>
              <a:gd name="connsiteX0" fmla="*/ 0 w 1881051"/>
              <a:gd name="connsiteY0" fmla="*/ 979715 h 2880179"/>
              <a:gd name="connsiteX1" fmla="*/ 940526 w 1881051"/>
              <a:gd name="connsiteY1" fmla="*/ 0 h 2880179"/>
              <a:gd name="connsiteX2" fmla="*/ 1881051 w 1881051"/>
              <a:gd name="connsiteY2" fmla="*/ 979715 h 2880179"/>
              <a:gd name="connsiteX3" fmla="*/ 959576 w 1881051"/>
              <a:gd name="connsiteY3" fmla="*/ 2880179 h 2880179"/>
              <a:gd name="connsiteX4" fmla="*/ 0 w 1881051"/>
              <a:gd name="connsiteY4" fmla="*/ 979715 h 288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051" h="2880179">
                <a:moveTo>
                  <a:pt x="0" y="979715"/>
                </a:moveTo>
                <a:lnTo>
                  <a:pt x="940526" y="0"/>
                </a:lnTo>
                <a:lnTo>
                  <a:pt x="1881051" y="979715"/>
                </a:lnTo>
                <a:lnTo>
                  <a:pt x="959576" y="2880179"/>
                </a:lnTo>
                <a:lnTo>
                  <a:pt x="0" y="97971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41B1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1CCA8-DC56-4C09-B741-7258D9F3A592}"/>
              </a:ext>
            </a:extLst>
          </p:cNvPr>
          <p:cNvSpPr txBox="1"/>
          <p:nvPr/>
        </p:nvSpPr>
        <p:spPr>
          <a:xfrm>
            <a:off x="3253329" y="1984371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5A472-7CF7-4C80-B233-5432C2D7623D}"/>
              </a:ext>
            </a:extLst>
          </p:cNvPr>
          <p:cNvSpPr txBox="1"/>
          <p:nvPr/>
        </p:nvSpPr>
        <p:spPr>
          <a:xfrm>
            <a:off x="5661123" y="1926566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2E195-A821-47D3-B3A8-8C5183AE9E15}"/>
              </a:ext>
            </a:extLst>
          </p:cNvPr>
          <p:cNvSpPr txBox="1"/>
          <p:nvPr/>
        </p:nvSpPr>
        <p:spPr>
          <a:xfrm>
            <a:off x="4342532" y="3913445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E0B65-733A-4CA4-BEED-1FCC0EFB085A}"/>
              </a:ext>
            </a:extLst>
          </p:cNvPr>
          <p:cNvSpPr txBox="1"/>
          <p:nvPr/>
        </p:nvSpPr>
        <p:spPr>
          <a:xfrm>
            <a:off x="2852135" y="3429000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842AC-C823-4FCD-8591-8E6B15311EE7}"/>
              </a:ext>
            </a:extLst>
          </p:cNvPr>
          <p:cNvSpPr txBox="1"/>
          <p:nvPr/>
        </p:nvSpPr>
        <p:spPr>
          <a:xfrm>
            <a:off x="6900813" y="2842156"/>
            <a:ext cx="66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41B15"/>
                </a:solidFill>
              </a:rPr>
              <a:t>Kite</a:t>
            </a:r>
            <a:endParaRPr lang="en-GB" sz="2400" baseline="30000" dirty="0">
              <a:solidFill>
                <a:srgbClr val="941B1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3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Triangular prism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5900" y="2391591"/>
            <a:ext cx="1084217" cy="2220686"/>
          </a:xfrm>
          <a:prstGeom prst="rect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40117" y="2391591"/>
            <a:ext cx="1084217" cy="2220686"/>
          </a:xfrm>
          <a:prstGeom prst="rect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921779" y="2391591"/>
            <a:ext cx="1084217" cy="2220686"/>
          </a:xfrm>
          <a:prstGeom prst="rect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840117" y="1473813"/>
            <a:ext cx="1064622" cy="917778"/>
          </a:xfrm>
          <a:prstGeom prst="triangle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840662" y="4612277"/>
            <a:ext cx="1064622" cy="917778"/>
          </a:xfrm>
          <a:prstGeom prst="triangle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9299" y="548677"/>
            <a:ext cx="739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Sketch the net of a triangular prism.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Angles in parallel lines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30300" y="812800"/>
            <a:ext cx="0" cy="349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2387600" y="977900"/>
            <a:ext cx="1" cy="3548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89584" y="1333500"/>
            <a:ext cx="3317216" cy="166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84709" y="1363018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110</a:t>
            </a:r>
            <a:r>
              <a:rPr lang="en-GB" sz="2400" baseline="30000" dirty="0"/>
              <a:t>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41699" y="581967"/>
            <a:ext cx="439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AB parallel to XY?</a:t>
            </a:r>
          </a:p>
          <a:p>
            <a:r>
              <a:rPr lang="en-US" sz="2400" dirty="0"/>
              <a:t>J</a:t>
            </a:r>
            <a:r>
              <a:rPr lang="en-GB" sz="2400" dirty="0"/>
              <a:t>ustify your answer.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1606" y="263573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68</a:t>
            </a:r>
            <a:r>
              <a:rPr lang="en-GB" sz="2400" baseline="30000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A7D7A-0D5E-4015-8FAF-FA920CA96AD8}"/>
              </a:ext>
            </a:extLst>
          </p:cNvPr>
          <p:cNvSpPr txBox="1"/>
          <p:nvPr/>
        </p:nvSpPr>
        <p:spPr>
          <a:xfrm>
            <a:off x="964489" y="380653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8EF09-E89B-4204-AAA9-0E6A86FCA642}"/>
              </a:ext>
            </a:extLst>
          </p:cNvPr>
          <p:cNvSpPr txBox="1"/>
          <p:nvPr/>
        </p:nvSpPr>
        <p:spPr>
          <a:xfrm>
            <a:off x="2215795" y="581967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DA8E02-57F5-4472-A9D8-89316823621F}"/>
              </a:ext>
            </a:extLst>
          </p:cNvPr>
          <p:cNvSpPr txBox="1"/>
          <p:nvPr/>
        </p:nvSpPr>
        <p:spPr>
          <a:xfrm>
            <a:off x="958494" y="4275782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5913C-975F-4CF6-BFE2-A05AF10FA3C8}"/>
              </a:ext>
            </a:extLst>
          </p:cNvPr>
          <p:cNvSpPr txBox="1"/>
          <p:nvPr/>
        </p:nvSpPr>
        <p:spPr>
          <a:xfrm>
            <a:off x="2209800" y="4477096"/>
            <a:ext cx="3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60A82-AB66-42DF-B9CA-5844C1055440}"/>
              </a:ext>
            </a:extLst>
          </p:cNvPr>
          <p:cNvSpPr txBox="1"/>
          <p:nvPr/>
        </p:nvSpPr>
        <p:spPr>
          <a:xfrm>
            <a:off x="2371434" y="2030812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41B15"/>
                </a:solidFill>
              </a:rPr>
              <a:t>112</a:t>
            </a:r>
            <a:r>
              <a:rPr lang="en-GB" sz="2400" baseline="30000" dirty="0">
                <a:solidFill>
                  <a:srgbClr val="941B15"/>
                </a:solidFill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B80D5-AE14-4526-B928-44C755FFCCCC}"/>
              </a:ext>
            </a:extLst>
          </p:cNvPr>
          <p:cNvSpPr txBox="1"/>
          <p:nvPr/>
        </p:nvSpPr>
        <p:spPr>
          <a:xfrm>
            <a:off x="3209135" y="2041346"/>
            <a:ext cx="564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41B15"/>
                </a:solidFill>
              </a:rPr>
              <a:t>No, the corresponding angles are not equal.</a:t>
            </a:r>
            <a:endParaRPr lang="en-GB" sz="2400" baseline="30000" dirty="0">
              <a:solidFill>
                <a:srgbClr val="941B1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angles in a triangle, vertically opposite angles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95500" y="1371600"/>
            <a:ext cx="2667000" cy="3390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33500" y="1689100"/>
            <a:ext cx="2197100" cy="1672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33500" y="3361441"/>
            <a:ext cx="3429000" cy="13963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/>
          <p:cNvSpPr/>
          <p:nvPr/>
        </p:nvSpPr>
        <p:spPr>
          <a:xfrm rot="444804">
            <a:off x="2652712" y="1938338"/>
            <a:ext cx="317500" cy="3175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95042" y="3073655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74</a:t>
            </a:r>
            <a:r>
              <a:rPr lang="en-GB" sz="2400" baseline="30000" dirty="0"/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47" y="304662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  <a:endParaRPr lang="en-GB" sz="24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1943" y="191918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  <a:endParaRPr lang="en-GB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8864" y="466009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  <a:endParaRPr lang="en-GB" sz="24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8506" y="1206728"/>
            <a:ext cx="408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Work out the size of angle ACB.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2E17E3-F713-4CA5-A1F8-F506B939297E}"/>
                  </a:ext>
                </a:extLst>
              </p:cNvPr>
              <p:cNvSpPr txBox="1"/>
              <p:nvPr/>
            </p:nvSpPr>
            <p:spPr>
              <a:xfrm>
                <a:off x="4744492" y="1736240"/>
                <a:ext cx="611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941B15"/>
                    </a:solidFill>
                  </a:rPr>
                  <a:t>16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baseline="300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2E17E3-F713-4CA5-A1F8-F506B9392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92" y="1736240"/>
                <a:ext cx="611065" cy="461665"/>
              </a:xfrm>
              <a:prstGeom prst="rect">
                <a:avLst/>
              </a:prstGeom>
              <a:blipFill>
                <a:blip r:embed="rId3"/>
                <a:stretch>
                  <a:fillRect l="-14851" t="-10526" r="-9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22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Bearings</a:t>
            </a:r>
          </a:p>
        </p:txBody>
      </p:sp>
      <p:sp>
        <p:nvSpPr>
          <p:cNvPr id="2" name="Oval 1"/>
          <p:cNvSpPr/>
          <p:nvPr/>
        </p:nvSpPr>
        <p:spPr>
          <a:xfrm>
            <a:off x="2986543" y="277796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231129" y="354960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631208" y="273333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  <a:endParaRPr lang="en-GB" sz="28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1129" y="358560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  <a:endParaRPr lang="en-GB" sz="2800" baseline="30000" dirty="0"/>
          </a:p>
        </p:txBody>
      </p:sp>
      <p:cxnSp>
        <p:nvCxnSpPr>
          <p:cNvPr id="5" name="Straight Arrow Connector 4"/>
          <p:cNvCxnSpPr>
            <a:cxnSpLocks/>
            <a:stCxn id="2" idx="0"/>
          </p:cNvCxnSpPr>
          <p:nvPr/>
        </p:nvCxnSpPr>
        <p:spPr>
          <a:xfrm flipV="1">
            <a:off x="3004543" y="1374440"/>
            <a:ext cx="0" cy="140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248169" y="1786036"/>
            <a:ext cx="0" cy="176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" y="203355"/>
                <a:ext cx="52068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The bearing of B from A is 130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Work out the bearing of A from B.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" y="203355"/>
                <a:ext cx="5206875" cy="954107"/>
              </a:xfrm>
              <a:prstGeom prst="rect">
                <a:avLst/>
              </a:prstGeom>
              <a:blipFill>
                <a:blip r:embed="rId3"/>
                <a:stretch>
                  <a:fillRect l="-2459" t="-5732" r="-1405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3022543" y="2795966"/>
            <a:ext cx="2228250" cy="753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A7A9C6-9289-41AD-B14F-EE39D0467BD5}"/>
                  </a:ext>
                </a:extLst>
              </p:cNvPr>
              <p:cNvSpPr txBox="1"/>
              <p:nvPr/>
            </p:nvSpPr>
            <p:spPr>
              <a:xfrm>
                <a:off x="6147329" y="2436699"/>
                <a:ext cx="766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941B15"/>
                    </a:solidFill>
                  </a:rPr>
                  <a:t>310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baseline="300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A7A9C6-9289-41AD-B14F-EE39D0467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29" y="2436699"/>
                <a:ext cx="766557" cy="461665"/>
              </a:xfrm>
              <a:prstGeom prst="rect">
                <a:avLst/>
              </a:prstGeom>
              <a:blipFill>
                <a:blip r:embed="rId4"/>
                <a:stretch>
                  <a:fillRect l="-11905" t="-10667" r="-794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6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Area of a triangle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661143"/>
            <a:ext cx="5301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triangle has base 10 cm</a:t>
            </a:r>
          </a:p>
          <a:p>
            <a:r>
              <a:rPr lang="en-US" sz="2800" dirty="0"/>
              <a:t>T</a:t>
            </a:r>
            <a:r>
              <a:rPr lang="en-GB" sz="2800" dirty="0"/>
              <a:t>he area of the triangle is 30 cm</a:t>
            </a:r>
            <a:r>
              <a:rPr lang="en-GB" sz="2800" baseline="30000" dirty="0"/>
              <a:t>2</a:t>
            </a:r>
          </a:p>
          <a:p>
            <a:r>
              <a:rPr lang="en-US" sz="2800" dirty="0"/>
              <a:t>What is the height of the triangle?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206730" y="152291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6 cm</a:t>
            </a:r>
            <a:endParaRPr lang="en-GB" sz="2800" baseline="30000" dirty="0">
              <a:solidFill>
                <a:srgbClr val="941B1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7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Area of a trapezium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661143"/>
            <a:ext cx="469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Find the area of the trapezium.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62743" y="1872343"/>
            <a:ext cx="5602514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1262743" y="1872343"/>
            <a:ext cx="2264228" cy="2438400"/>
          </a:xfrm>
          <a:prstGeom prst="triangl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50340" y="282993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6853" y="1433657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14cm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91541" y="378752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3cm</a:t>
            </a:r>
          </a:p>
        </p:txBody>
      </p:sp>
      <p:sp>
        <p:nvSpPr>
          <p:cNvPr id="32" name="TextBox 31"/>
          <p:cNvSpPr txBox="1"/>
          <p:nvPr/>
        </p:nvSpPr>
        <p:spPr>
          <a:xfrm rot="2685183">
            <a:off x="2257397" y="271218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50340" y="494460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50 cm</a:t>
            </a:r>
            <a:r>
              <a:rPr lang="en-GB" sz="2800" baseline="30000" dirty="0">
                <a:solidFill>
                  <a:srgbClr val="941B15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8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Pythagoras’ Theorem</a:t>
            </a:r>
          </a:p>
        </p:txBody>
      </p:sp>
      <p:sp>
        <p:nvSpPr>
          <p:cNvPr id="3" name="Isosceles Triangle 2"/>
          <p:cNvSpPr/>
          <p:nvPr/>
        </p:nvSpPr>
        <p:spPr>
          <a:xfrm rot="16200000">
            <a:off x="3164257" y="1264776"/>
            <a:ext cx="2068641" cy="3062513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0943" y="687218"/>
            <a:ext cx="333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Find the length of AB.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3999" y="241640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15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3268" y="2370209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8831" y="383311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37.1 cm</a:t>
            </a:r>
          </a:p>
        </p:txBody>
      </p:sp>
      <p:sp>
        <p:nvSpPr>
          <p:cNvPr id="15" name="Diamond 14"/>
          <p:cNvSpPr/>
          <p:nvPr/>
        </p:nvSpPr>
        <p:spPr>
          <a:xfrm rot="2723242">
            <a:off x="5460170" y="3560690"/>
            <a:ext cx="317500" cy="3175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AEE5D-E8E0-4BDE-BD01-062F7A275436}"/>
              </a:ext>
            </a:extLst>
          </p:cNvPr>
          <p:cNvSpPr txBox="1"/>
          <p:nvPr/>
        </p:nvSpPr>
        <p:spPr>
          <a:xfrm>
            <a:off x="2300677" y="360759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  <a:endParaRPr lang="en-GB" sz="2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9BCC3-2C14-4508-B9B4-992F274625F4}"/>
              </a:ext>
            </a:extLst>
          </p:cNvPr>
          <p:cNvSpPr txBox="1"/>
          <p:nvPr/>
        </p:nvSpPr>
        <p:spPr>
          <a:xfrm>
            <a:off x="5716246" y="358479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  <a:endParaRPr lang="en-GB" sz="28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1FB6B-BE6F-42C9-AA2D-F9E671705CA3}"/>
              </a:ext>
            </a:extLst>
          </p:cNvPr>
          <p:cNvSpPr txBox="1"/>
          <p:nvPr/>
        </p:nvSpPr>
        <p:spPr>
          <a:xfrm>
            <a:off x="5702919" y="146125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endParaRPr lang="en-GB" sz="28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2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667513" y="747373"/>
                <a:ext cx="7525511" cy="704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of 6.8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747373"/>
                <a:ext cx="7525511" cy="704295"/>
              </a:xfrm>
              <a:prstGeom prst="rect">
                <a:avLst/>
              </a:prstGeom>
              <a:blipFill>
                <a:blip r:embed="rId3"/>
                <a:stretch>
                  <a:fillRect l="-1702"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311606"/>
            <a:ext cx="456228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Fraction of an amount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CE751-A9A0-4B10-A197-DFCA686DA15C}"/>
              </a:ext>
            </a:extLst>
          </p:cNvPr>
          <p:cNvSpPr txBox="1"/>
          <p:nvPr/>
        </p:nvSpPr>
        <p:spPr>
          <a:xfrm>
            <a:off x="4572000" y="83791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800" dirty="0">
                <a:solidFill>
                  <a:srgbClr val="941B15"/>
                </a:solidFill>
                <a:latin typeface="Calibri" panose="020F0502020204030204"/>
              </a:rPr>
              <a:t>9.52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3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Probability: Probability Scale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17931"/>
              </p:ext>
            </p:extLst>
          </p:nvPr>
        </p:nvGraphicFramePr>
        <p:xfrm>
          <a:off x="1654629" y="1458333"/>
          <a:ext cx="55879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333">
                  <a:extLst>
                    <a:ext uri="{9D8B030D-6E8A-4147-A177-3AD203B41FA5}">
                      <a16:colId xmlns:a16="http://schemas.microsoft.com/office/drawing/2014/main" val="4095649063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3437174691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1351652698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917579557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54060627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171175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3417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0925" y="93838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8923" y="9383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2583" y="93838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7670" y="93838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9933" y="938389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539" y="2801257"/>
            <a:ext cx="82933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Here is a probability scale.</a:t>
            </a:r>
          </a:p>
          <a:p>
            <a:pPr marL="514350" indent="-514350">
              <a:buAutoNum type="alphaLcParenR"/>
            </a:pPr>
            <a:r>
              <a:rPr lang="en-GB" sz="2800" dirty="0"/>
              <a:t>What is the value of A?</a:t>
            </a:r>
          </a:p>
          <a:p>
            <a:pPr marL="514350" indent="-514350">
              <a:buFontTx/>
              <a:buAutoNum type="alphaLcParenR"/>
            </a:pPr>
            <a:r>
              <a:rPr lang="en-GB" sz="2800" dirty="0"/>
              <a:t>Which letter on the probability scale represents: </a:t>
            </a:r>
          </a:p>
          <a:p>
            <a:r>
              <a:rPr lang="en-GB" sz="2800" dirty="0"/>
              <a:t>	</a:t>
            </a:r>
            <a:r>
              <a:rPr lang="en-GB" sz="2800" dirty="0" err="1"/>
              <a:t>i</a:t>
            </a:r>
            <a:r>
              <a:rPr lang="en-GB" sz="2800" dirty="0"/>
              <a:t>) The probability of rolling a 5 on a fair 6-sided dice. </a:t>
            </a:r>
          </a:p>
          <a:p>
            <a:r>
              <a:rPr lang="en-GB" sz="2800" dirty="0"/>
              <a:t>	ii) The probability of a fair coin landing on heads.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79726" y="31859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41B15"/>
                </a:solidFill>
              </a:rPr>
              <a:t>0</a:t>
            </a:r>
            <a:endParaRPr lang="en-GB" sz="2800" dirty="0">
              <a:solidFill>
                <a:srgbClr val="941B1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130" y="409391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41B15"/>
                </a:solidFill>
              </a:rPr>
              <a:t>B</a:t>
            </a:r>
            <a:endParaRPr lang="en-GB" sz="2800" dirty="0">
              <a:solidFill>
                <a:srgbClr val="941B1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130" y="4537357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2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Probability: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151008"/>
                  </p:ext>
                </p:extLst>
              </p:nvPr>
            </p:nvGraphicFramePr>
            <p:xfrm>
              <a:off x="667658" y="704669"/>
              <a:ext cx="757646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5984">
                      <a:extLst>
                        <a:ext uri="{9D8B030D-6E8A-4147-A177-3AD203B41FA5}">
                          <a16:colId xmlns:a16="http://schemas.microsoft.com/office/drawing/2014/main" val="3879220328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2050088364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2638253162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4001522371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6839430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Colour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Green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Blue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White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731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Probability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085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151008"/>
                  </p:ext>
                </p:extLst>
              </p:nvPr>
            </p:nvGraphicFramePr>
            <p:xfrm>
              <a:off x="667658" y="704669"/>
              <a:ext cx="757646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5984">
                      <a:extLst>
                        <a:ext uri="{9D8B030D-6E8A-4147-A177-3AD203B41FA5}">
                          <a16:colId xmlns:a16="http://schemas.microsoft.com/office/drawing/2014/main" val="3879220328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2050088364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2638253162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4001522371"/>
                        </a:ext>
                      </a:extLst>
                    </a:gridCol>
                    <a:gridCol w="1330119">
                      <a:extLst>
                        <a:ext uri="{9D8B030D-6E8A-4147-A177-3AD203B41FA5}">
                          <a16:colId xmlns:a16="http://schemas.microsoft.com/office/drawing/2014/main" val="6839430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Colour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Green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Blue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White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73121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dirty="0"/>
                            <a:t>Probability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642" t="-111765" r="-201376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950" t="-111765" r="-100457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0853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658" y="2293257"/>
                <a:ext cx="809897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 table shows the probabilities of a spinner landing on some colours. </a:t>
                </a:r>
              </a:p>
              <a:p>
                <a:r>
                  <a:rPr lang="en-GB" sz="2800" dirty="0"/>
                  <a:t>a) Work out the value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The spinner is spun 60 times. </a:t>
                </a:r>
              </a:p>
              <a:p>
                <a:r>
                  <a:rPr lang="en-GB" sz="2800" dirty="0"/>
                  <a:t>b) How many times would you expect the spinner to land on green?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8" y="2293257"/>
                <a:ext cx="8098972" cy="3539430"/>
              </a:xfrm>
              <a:prstGeom prst="rect">
                <a:avLst/>
              </a:prstGeom>
              <a:blipFill>
                <a:blip r:embed="rId4"/>
                <a:stretch>
                  <a:fillRect l="-1581" t="-1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215091" y="318597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0.15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15091" y="4863529"/>
            <a:ext cx="120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Statistics: Frequency polygon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561"/>
            <a:ext cx="4734791" cy="289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7" y="2326594"/>
            <a:ext cx="4337433" cy="3151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203" y="207657"/>
            <a:ext cx="8098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frequency polygon has been drawn to show the data in the table.</a:t>
            </a:r>
          </a:p>
          <a:p>
            <a:r>
              <a:rPr lang="en-GB" sz="2800" dirty="0"/>
              <a:t>What mistake has been made?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03" y="1562536"/>
            <a:ext cx="821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The frequencies should be plotted at the midpoints of the intervals.</a:t>
            </a:r>
          </a:p>
        </p:txBody>
      </p:sp>
    </p:spTree>
    <p:extLst>
      <p:ext uri="{BB962C8B-B14F-4D97-AF65-F5344CB8AC3E}">
        <p14:creationId xmlns:p14="http://schemas.microsoft.com/office/powerpoint/2010/main" val="9552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Statistics: Median and range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305" y="497657"/>
            <a:ext cx="8098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Annie’s scores from a game of ten-pin bowling. </a:t>
            </a:r>
          </a:p>
          <a:p>
            <a:r>
              <a:rPr lang="en-GB" sz="2800" dirty="0"/>
              <a:t>0, 0, 7, 5, 7, 7, 0, 4, 10, 8.</a:t>
            </a:r>
          </a:p>
          <a:p>
            <a:endParaRPr lang="en-GB" sz="2800" dirty="0"/>
          </a:p>
          <a:p>
            <a:r>
              <a:rPr lang="en-GB" sz="2800" dirty="0"/>
              <a:t>Work out:</a:t>
            </a:r>
          </a:p>
          <a:p>
            <a:r>
              <a:rPr lang="en-GB" sz="2800" dirty="0"/>
              <a:t>a) the range of Annie’s scores. </a:t>
            </a:r>
          </a:p>
          <a:p>
            <a:endParaRPr lang="en-GB" sz="2800" dirty="0"/>
          </a:p>
          <a:p>
            <a:r>
              <a:rPr lang="en-GB" sz="2800" dirty="0"/>
              <a:t>b) Annie’s median score.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7956" y="26424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2765" y="35138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914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Statistics: Comparison of distributions.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305" y="497657"/>
            <a:ext cx="8098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table shows information about the people attending a play at a theatre.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Describe the population attending the theatre.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305" y="3606200"/>
            <a:ext cx="8098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e.g.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41B15"/>
                </a:solidFill>
              </a:rPr>
              <a:t>There were more than double the number of females than 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41B15"/>
                </a:solidFill>
              </a:rPr>
              <a:t>The mean age of the males was much greater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41B15"/>
                </a:solidFill>
              </a:rPr>
              <a:t>The ranges of the males and females very similar</a:t>
            </a:r>
            <a:endParaRPr lang="en-GB" sz="2800" dirty="0">
              <a:solidFill>
                <a:srgbClr val="941B15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26BADE-A834-4129-9DF7-AC6B463B3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90875"/>
              </p:ext>
            </p:extLst>
          </p:nvPr>
        </p:nvGraphicFramePr>
        <p:xfrm>
          <a:off x="783770" y="1481909"/>
          <a:ext cx="819552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013">
                  <a:extLst>
                    <a:ext uri="{9D8B030D-6E8A-4147-A177-3AD203B41FA5}">
                      <a16:colId xmlns:a16="http://schemas.microsoft.com/office/drawing/2014/main" val="3879220328"/>
                    </a:ext>
                  </a:extLst>
                </a:gridCol>
                <a:gridCol w="2165504">
                  <a:extLst>
                    <a:ext uri="{9D8B030D-6E8A-4147-A177-3AD203B41FA5}">
                      <a16:colId xmlns:a16="http://schemas.microsoft.com/office/drawing/2014/main" val="2050088364"/>
                    </a:ext>
                  </a:extLst>
                </a:gridCol>
                <a:gridCol w="2165504">
                  <a:extLst>
                    <a:ext uri="{9D8B030D-6E8A-4147-A177-3AD203B41FA5}">
                      <a16:colId xmlns:a16="http://schemas.microsoft.com/office/drawing/2014/main" val="2638253162"/>
                    </a:ext>
                  </a:extLst>
                </a:gridCol>
                <a:gridCol w="2165504">
                  <a:extLst>
                    <a:ext uri="{9D8B030D-6E8A-4147-A177-3AD203B41FA5}">
                      <a16:colId xmlns:a16="http://schemas.microsoft.com/office/drawing/2014/main" val="4001522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Mean age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Range of ages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1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53.2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51.8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8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Female</a:t>
                      </a:r>
                      <a:endParaRPr lang="en-GB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36.7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27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9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02199" y="394676"/>
            <a:ext cx="8099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There are 75 teachers at a school.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18 of the teachers wear glasses.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What fraction of the teachers don’t wear glasses?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Give your answer in its simplest form.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425410"/>
            <a:ext cx="453065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One amount as a fraction of another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CE751-A9A0-4B10-A197-DFCA686DA15C}"/>
                  </a:ext>
                </a:extLst>
              </p:cNvPr>
              <p:cNvSpPr txBox="1"/>
              <p:nvPr/>
            </p:nvSpPr>
            <p:spPr>
              <a:xfrm>
                <a:off x="8014092" y="1733504"/>
                <a:ext cx="52770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CE751-A9A0-4B10-A197-DFCA686D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092" y="1733504"/>
                <a:ext cx="527709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25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2" y="6425410"/>
            <a:ext cx="3700134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Equivalent fractions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4850" y="1820032"/>
                <a:ext cx="663963" cy="89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50" y="1820032"/>
                <a:ext cx="663963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02199" y="394676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02199" y="394676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Which two fractions are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04790-DAF0-41F2-B7EF-86ECC78E53FE}"/>
                  </a:ext>
                </a:extLst>
              </p:cNvPr>
              <p:cNvSpPr txBox="1"/>
              <p:nvPr/>
            </p:nvSpPr>
            <p:spPr>
              <a:xfrm>
                <a:off x="2513031" y="1820032"/>
                <a:ext cx="663964" cy="9017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04790-DAF0-41F2-B7EF-86ECC78E5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31" y="1820032"/>
                <a:ext cx="66396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52BA8A-F22B-4216-BC9B-3524E8AA69D4}"/>
                  </a:ext>
                </a:extLst>
              </p:cNvPr>
              <p:cNvSpPr txBox="1"/>
              <p:nvPr/>
            </p:nvSpPr>
            <p:spPr>
              <a:xfrm>
                <a:off x="3801212" y="1820032"/>
                <a:ext cx="663964" cy="9017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52BA8A-F22B-4216-BC9B-3524E8AA6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12" y="1820032"/>
                <a:ext cx="66396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F0BED2-BD52-4578-87B4-CA9C5FA87485}"/>
                  </a:ext>
                </a:extLst>
              </p:cNvPr>
              <p:cNvSpPr txBox="1"/>
              <p:nvPr/>
            </p:nvSpPr>
            <p:spPr>
              <a:xfrm>
                <a:off x="5089393" y="1820032"/>
                <a:ext cx="663963" cy="9017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F0BED2-BD52-4578-87B4-CA9C5FA87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93" y="1820032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70E52C-39A0-4ABF-915A-8B62265AC845}"/>
                  </a:ext>
                </a:extLst>
              </p:cNvPr>
              <p:cNvSpPr txBox="1"/>
              <p:nvPr/>
            </p:nvSpPr>
            <p:spPr>
              <a:xfrm>
                <a:off x="6377573" y="1817210"/>
                <a:ext cx="663963" cy="9017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70E52C-39A0-4ABF-915A-8B62265A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73" y="1817210"/>
                <a:ext cx="66396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97F78BC-8685-4AC1-820B-D862CC194716}"/>
              </a:ext>
            </a:extLst>
          </p:cNvPr>
          <p:cNvSpPr/>
          <p:nvPr/>
        </p:nvSpPr>
        <p:spPr>
          <a:xfrm>
            <a:off x="2332354" y="1544017"/>
            <a:ext cx="1025317" cy="1461101"/>
          </a:xfrm>
          <a:prstGeom prst="ellipse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AC381-929B-422D-A762-06FBF1FCB816}"/>
              </a:ext>
            </a:extLst>
          </p:cNvPr>
          <p:cNvSpPr/>
          <p:nvPr/>
        </p:nvSpPr>
        <p:spPr>
          <a:xfrm>
            <a:off x="4908715" y="1544017"/>
            <a:ext cx="1025317" cy="1461101"/>
          </a:xfrm>
          <a:prstGeom prst="ellipse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763932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List all the factors of 18 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1" y="6425410"/>
            <a:ext cx="334598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Factors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4572000" y="763932"/>
            <a:ext cx="3345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1, 2, 3, 6, 9 and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8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747373"/>
            <a:ext cx="803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Find the lowest common multiple of 12 and 18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425410"/>
            <a:ext cx="4608730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Lowest common multiple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1712237"/>
            <a:ext cx="626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9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747373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Which of these has the greater value?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1" y="6425410"/>
            <a:ext cx="380318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Powers and roots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419318" y="1670328"/>
                <a:ext cx="7525511" cy="2728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10.7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b="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700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marL="514350" lvl="0" indent="-514350">
                  <a:buAutoNum type="alphaLcParenR"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8" y="1670328"/>
                <a:ext cx="7525511" cy="2728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566160" y="1557672"/>
            <a:ext cx="1233233" cy="702201"/>
          </a:xfrm>
          <a:prstGeom prst="ellipse">
            <a:avLst/>
          </a:prstGeom>
          <a:noFill/>
          <a:ln>
            <a:solidFill>
              <a:srgbClr val="94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6" ma:contentTypeDescription="Create a new document." ma:contentTypeScope="" ma:versionID="cb7457dbf3b42d30d7ff34203e0ef691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23d358e25c49068e52d3defcc7a394d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fa8a1-5366-4e14-9289-3190a886e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a2fd98-abde-4eda-a0c8-c6b46a7fc673}" ma:internalName="TaxCatchAll" ma:showField="CatchAllData" ma:web="94a41c2b-c9a4-4155-9cd3-2586bd5a7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41c2b-c9a4-4155-9cd3-2586bd5a7cc7" xsi:nil="true"/>
    <lcf76f155ced4ddcb4097134ff3c332f xmlns="8fba47cf-d4c2-4342-84d4-550bc2b4b2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0AC78B-DC9D-48F7-A2CD-ADD09B9F5107}"/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d1300534-ca9f-478b-a414-5dcf7f63c6c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2c906d8d-99be-4407-aa03-d43c7b68d295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19618</TotalTime>
  <Words>1353</Words>
  <Application>Microsoft Office PowerPoint</Application>
  <PresentationFormat>On-screen Show (4:3)</PresentationFormat>
  <Paragraphs>289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Comic Sans MS</vt:lpstr>
      <vt:lpstr>KBDUNKTANK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Ian Davies</cp:lastModifiedBy>
  <cp:revision>395</cp:revision>
  <dcterms:created xsi:type="dcterms:W3CDTF">2019-07-05T11:02:13Z</dcterms:created>
  <dcterms:modified xsi:type="dcterms:W3CDTF">2022-06-01T10:41:51Z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